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95" r:id="rId3"/>
    <p:sldId id="297" r:id="rId4"/>
    <p:sldId id="299" r:id="rId5"/>
    <p:sldId id="300" r:id="rId6"/>
    <p:sldId id="302" r:id="rId7"/>
    <p:sldId id="325" r:id="rId8"/>
    <p:sldId id="305" r:id="rId9"/>
    <p:sldId id="316" r:id="rId10"/>
    <p:sldId id="318" r:id="rId11"/>
    <p:sldId id="319" r:id="rId12"/>
    <p:sldId id="323" r:id="rId13"/>
    <p:sldId id="324" r:id="rId14"/>
    <p:sldId id="290" r:id="rId15"/>
  </p:sldIdLst>
  <p:sldSz cx="9144000" cy="6858000" type="screen4x3"/>
  <p:notesSz cx="6888163" cy="10020300"/>
  <p:defaultTextStyle>
    <a:defPPr lvl="0">
      <a:defRPr lang="el-GR"/>
    </a:defPPr>
    <a:lvl1pPr lvl="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F0"/>
    <a:srgbClr val="FF7B17"/>
    <a:srgbClr val="D46532"/>
    <a:srgbClr val="EDC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/>
    <p:restoredTop sz="94622"/>
  </p:normalViewPr>
  <p:slideViewPr>
    <p:cSldViewPr snapToGrid="0">
      <p:cViewPr varScale="1">
        <p:scale>
          <a:sx n="70" d="100"/>
          <a:sy n="70" d="100"/>
        </p:scale>
        <p:origin x="184" y="7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5E-2"/>
          <c:y val="0.20813874311799563"/>
          <c:w val="0.86666666666666659"/>
          <c:h val="0.59070894791880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Ικανοποιημένος/η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F5-5B40-B539-E09987924741}"/>
                </c:ext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ΑΠΡΙΛΙΟΣ         2013</c:v>
                </c:pt>
                <c:pt idx="1">
                  <c:v>ΙΟΥΝΙΟΣ        2015</c:v>
                </c:pt>
                <c:pt idx="2">
                  <c:v>ΙΟΥΝΙΟΣ             2016</c:v>
                </c:pt>
                <c:pt idx="3">
                  <c:v>ΜΑΙΟΣ         2017</c:v>
                </c:pt>
                <c:pt idx="4">
                  <c:v>ΙΟΥΛΙΟΣ             2018</c:v>
                </c:pt>
                <c:pt idx="5">
                  <c:v>ΙΟΥΝΙΟΣ        2019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0.24399999999999999</c:v>
                </c:pt>
                <c:pt idx="1">
                  <c:v>0.22900000000000001</c:v>
                </c:pt>
                <c:pt idx="2">
                  <c:v>0.13900000000000001</c:v>
                </c:pt>
                <c:pt idx="3">
                  <c:v>0.13800000000000001</c:v>
                </c:pt>
                <c:pt idx="4">
                  <c:v>0.25700000000000001</c:v>
                </c:pt>
                <c:pt idx="5">
                  <c:v>0.1630434782608696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82-8842-A854-68EAA27C596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Δυσαρεστημένος/η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ΑΠΡΙΛΙΟΣ         2013</c:v>
                </c:pt>
                <c:pt idx="1">
                  <c:v>ΙΟΥΝΙΟΣ        2015</c:v>
                </c:pt>
                <c:pt idx="2">
                  <c:v>ΙΟΥΝΙΟΣ             2016</c:v>
                </c:pt>
                <c:pt idx="3">
                  <c:v>ΜΑΙΟΣ         2017</c:v>
                </c:pt>
                <c:pt idx="4">
                  <c:v>ΙΟΥΛΙΟΣ             2018</c:v>
                </c:pt>
                <c:pt idx="5">
                  <c:v>ΙΟΥΝΙΟΣ        2019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0.59899999999999998</c:v>
                </c:pt>
                <c:pt idx="1">
                  <c:v>0.51400000000000001</c:v>
                </c:pt>
                <c:pt idx="2">
                  <c:v>0.56699999999999995</c:v>
                </c:pt>
                <c:pt idx="3">
                  <c:v>0.74</c:v>
                </c:pt>
                <c:pt idx="4">
                  <c:v>0.52200000000000002</c:v>
                </c:pt>
                <c:pt idx="5">
                  <c:v>0.64673913043478259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82-8842-A854-68EAA27C596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Ούτε - ούτε (αυθ.)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F5-5B40-B539-E09987924741}"/>
                </c:ext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F5-5B40-B539-E09987924741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F5-5B40-B539-E09987924741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F5-5B40-B539-E09987924741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F5-5B40-B539-E09987924741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F5-5B40-B539-E09987924741}"/>
                </c:ext>
              </c:extLst>
            </c:dLbl>
            <c:spPr>
              <a:solidFill>
                <a:srgbClr val="FFFFFF">
                  <a:lumMod val="65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ΑΠΡΙΛΙΟΣ         2013</c:v>
                </c:pt>
                <c:pt idx="1">
                  <c:v>ΙΟΥΝΙΟΣ        2015</c:v>
                </c:pt>
                <c:pt idx="2">
                  <c:v>ΙΟΥΝΙΟΣ             2016</c:v>
                </c:pt>
                <c:pt idx="3">
                  <c:v>ΜΑΙΟΣ         2017</c:v>
                </c:pt>
                <c:pt idx="4">
                  <c:v>ΙΟΥΛΙΟΣ             2018</c:v>
                </c:pt>
                <c:pt idx="5">
                  <c:v>ΙΟΥΝΙΟΣ        2019</c:v>
                </c:pt>
              </c:strCache>
            </c:strRef>
          </c:cat>
          <c:val>
            <c:numRef>
              <c:f>Sheet1!$B$4:$G$4</c:f>
              <c:numCache>
                <c:formatCode>0.0%</c:formatCode>
                <c:ptCount val="6"/>
                <c:pt idx="0">
                  <c:v>0.123</c:v>
                </c:pt>
                <c:pt idx="1">
                  <c:v>0.24299999999999999</c:v>
                </c:pt>
                <c:pt idx="2">
                  <c:v>0.26300000000000001</c:v>
                </c:pt>
                <c:pt idx="3">
                  <c:v>0.122</c:v>
                </c:pt>
                <c:pt idx="4">
                  <c:v>0.20799999999999999</c:v>
                </c:pt>
                <c:pt idx="5">
                  <c:v>0.17119565217391311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82-8842-A854-68EAA27C5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2702209098862645E-2"/>
          <c:y val="5.4706312105165147E-2"/>
          <c:w val="0.96339173228346431"/>
          <c:h val="0.10965672347354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5E-2"/>
          <c:y val="0.20813874311799563"/>
          <c:w val="0.86666666666666659"/>
          <c:h val="0.59070894791880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Ναι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3-8144-995A-F26B32B763F4}"/>
                </c:ext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ΙΟΥΝΙΟΣ                          2016</c:v>
                </c:pt>
                <c:pt idx="1">
                  <c:v>ΜΑΙΟΣ                         2017</c:v>
                </c:pt>
                <c:pt idx="2">
                  <c:v>ΙΟΥΛΙΟΣ                          2018</c:v>
                </c:pt>
                <c:pt idx="3">
                  <c:v>ΙΟΥΝΙΟΣ                      2019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0.187</c:v>
                </c:pt>
                <c:pt idx="1">
                  <c:v>0.17</c:v>
                </c:pt>
                <c:pt idx="2">
                  <c:v>0.19</c:v>
                </c:pt>
                <c:pt idx="3">
                  <c:v>0.13700000000000001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43-8144-995A-F26B32B763F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Όχι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ΙΟΥΝΙΟΣ                          2016</c:v>
                </c:pt>
                <c:pt idx="1">
                  <c:v>ΜΑΙΟΣ                         2017</c:v>
                </c:pt>
                <c:pt idx="2">
                  <c:v>ΙΟΥΛΙΟΣ                          2018</c:v>
                </c:pt>
                <c:pt idx="3">
                  <c:v>ΙΟΥΝΙΟΣ                      2019</c:v>
                </c:pt>
              </c:strCache>
            </c:strRef>
          </c:cat>
          <c:val>
            <c:numRef>
              <c:f>Sheet1!$B$3:$E$3</c:f>
              <c:numCache>
                <c:formatCode>0.0%</c:formatCode>
                <c:ptCount val="4"/>
                <c:pt idx="0">
                  <c:v>0.81299999999999994</c:v>
                </c:pt>
                <c:pt idx="1">
                  <c:v>0.83</c:v>
                </c:pt>
                <c:pt idx="2">
                  <c:v>0.81</c:v>
                </c:pt>
                <c:pt idx="3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43-8144-995A-F26B32B763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2702209098862645E-2"/>
          <c:y val="5.4706312105165147E-2"/>
          <c:w val="0.96339173228346431"/>
          <c:h val="0.10965672347354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5E-2"/>
          <c:y val="0.20813874311799563"/>
          <c:w val="0.86666666666666659"/>
          <c:h val="0.59070894791880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Πριν 6 μήνες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05-6341-B632-F84A2173F531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F5-5B40-B539-E09987924741}"/>
                </c:ext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ΙΟΥΝΙΟΣ                        2016</c:v>
                </c:pt>
                <c:pt idx="1">
                  <c:v>ΜΑΙΟΣ                              2017</c:v>
                </c:pt>
                <c:pt idx="2">
                  <c:v>ΙΟΥΛΙΟΣ                                2018</c:v>
                </c:pt>
                <c:pt idx="3">
                  <c:v>ΙΟΥΝΙΟΣ                         2019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9.0999999999999998E-2</c:v>
                </c:pt>
                <c:pt idx="1">
                  <c:v>4.7E-2</c:v>
                </c:pt>
                <c:pt idx="2">
                  <c:v>0.1</c:v>
                </c:pt>
                <c:pt idx="3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82-8842-A854-68EAA27C596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Πριν ένα χρόνο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05-6341-B632-F84A2173F531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05-6341-B632-F84A2173F531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ΙΟΥΝΙΟΣ                        2016</c:v>
                </c:pt>
                <c:pt idx="1">
                  <c:v>ΜΑΙΟΣ                              2017</c:v>
                </c:pt>
                <c:pt idx="2">
                  <c:v>ΙΟΥΛΙΟΣ                                2018</c:v>
                </c:pt>
                <c:pt idx="3">
                  <c:v>ΙΟΥΝΙΟΣ                         2019</c:v>
                </c:pt>
              </c:strCache>
            </c:strRef>
          </c:cat>
          <c:val>
            <c:numRef>
              <c:f>Sheet1!$B$3:$E$3</c:f>
              <c:numCache>
                <c:formatCode>0.0%</c:formatCode>
                <c:ptCount val="4"/>
                <c:pt idx="0">
                  <c:v>6.0999999999999999E-2</c:v>
                </c:pt>
                <c:pt idx="1">
                  <c:v>0.16300000000000001</c:v>
                </c:pt>
                <c:pt idx="2">
                  <c:v>0.156</c:v>
                </c:pt>
                <c:pt idx="3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82-8842-A854-68EAA27C596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Δύο χρόνια ή και περισσότερο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F5-5B40-B539-E09987924741}"/>
                </c:ext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F5-5B40-B539-E09987924741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F5-5B40-B539-E09987924741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F5-5B40-B539-E09987924741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F5-5B40-B539-E09987924741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F5-5B40-B539-E09987924741}"/>
                </c:ext>
              </c:extLst>
            </c:dLbl>
            <c:spPr>
              <a:solidFill>
                <a:srgbClr val="FFFFFF">
                  <a:lumMod val="65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ΙΟΥΝΙΟΣ                        2016</c:v>
                </c:pt>
                <c:pt idx="1">
                  <c:v>ΜΑΙΟΣ                              2017</c:v>
                </c:pt>
                <c:pt idx="2">
                  <c:v>ΙΟΥΛΙΟΣ                                2018</c:v>
                </c:pt>
                <c:pt idx="3">
                  <c:v>ΙΟΥΝΙΟΣ                         2019</c:v>
                </c:pt>
              </c:strCache>
            </c:strRef>
          </c:cat>
          <c:val>
            <c:numRef>
              <c:f>Sheet1!$B$4:$E$4</c:f>
              <c:numCache>
                <c:formatCode>0.0%</c:formatCode>
                <c:ptCount val="4"/>
                <c:pt idx="0">
                  <c:v>0.81799999999999995</c:v>
                </c:pt>
                <c:pt idx="1">
                  <c:v>0.79</c:v>
                </c:pt>
                <c:pt idx="2">
                  <c:v>0.74399999999999999</c:v>
                </c:pt>
                <c:pt idx="3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82-8842-A854-68EAA27C5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2702209098862645E-2"/>
          <c:y val="5.4706312105165147E-2"/>
          <c:w val="0.96339173228346431"/>
          <c:h val="0.10965672347354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66666666666667"/>
          <c:y val="0.21056445567105811"/>
          <c:w val="0.77500000000000002"/>
          <c:h val="0.59070894791880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Πολύ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ΙΟΥΛΙΟΣ                                                   2018</c:v>
                </c:pt>
                <c:pt idx="1">
                  <c:v>ΙΟΥΝΙΟΣ                                                    2019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0.33</c:v>
                </c:pt>
                <c:pt idx="1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93-584D-ACEA-00A05FEE11C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Αρκετά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ΙΟΥΛΙΟΣ                                                   2018</c:v>
                </c:pt>
                <c:pt idx="1">
                  <c:v>ΙΟΥΝΙΟΣ                                                    2019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0.31</c:v>
                </c:pt>
                <c:pt idx="1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93-584D-ACEA-00A05FEE11C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Λίγο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spPr>
              <a:solidFill>
                <a:srgbClr val="FFFFFF">
                  <a:lumMod val="65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ΙΟΥΛΙΟΣ                                                   2018</c:v>
                </c:pt>
                <c:pt idx="1">
                  <c:v>ΙΟΥΝΙΟΣ                                                    2019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7.0000000000000007E-2</c:v>
                </c:pt>
                <c:pt idx="1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593-584D-ACEA-00A05FEE11C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Καθόλου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accent4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ΙΟΥΛΙΟΣ                                                   2018</c:v>
                </c:pt>
                <c:pt idx="1">
                  <c:v>ΙΟΥΝΙΟΣ                                                    2019</c:v>
                </c:pt>
              </c:strCache>
            </c:strRef>
          </c:cat>
          <c:val>
            <c:numRef>
              <c:f>Sheet1!$B$5:$C$5</c:f>
              <c:numCache>
                <c:formatCode>0.0%</c:formatCode>
                <c:ptCount val="2"/>
                <c:pt idx="0">
                  <c:v>0.18</c:v>
                </c:pt>
                <c:pt idx="1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593-584D-ACEA-00A05FEE11C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Το ίδιο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5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spPr>
              <a:solidFill>
                <a:srgbClr val="00B0F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ΙΟΥΛΙΟΣ                                                   2018</c:v>
                </c:pt>
                <c:pt idx="1">
                  <c:v>ΙΟΥΝΙΟΣ                                                    2019</c:v>
                </c:pt>
              </c:strCache>
            </c:strRef>
          </c:cat>
          <c:val>
            <c:numRef>
              <c:f>Sheet1!$B$6:$C$6</c:f>
              <c:numCache>
                <c:formatCode>0.0%</c:formatCode>
                <c:ptCount val="2"/>
                <c:pt idx="0">
                  <c:v>0.11</c:v>
                </c:pt>
                <c:pt idx="1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593-584D-ACEA-00A05FEE11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6111111111111108E-2"/>
          <c:y val="2.8023474021478062E-2"/>
          <c:w val="0.9630764435695538"/>
          <c:h val="0.168659602813444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5E-2"/>
          <c:y val="0.20813874311799563"/>
          <c:w val="0.86666666666666659"/>
          <c:h val="0.59070894791880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Ιδιωτικά ιατρεία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93-584D-ACEA-00A05FEE11CF}"/>
                </c:ext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   2012</c:v>
                </c:pt>
                <c:pt idx="1">
                  <c:v>ΑΠΡΙΛΙΟΣ         2013</c:v>
                </c:pt>
                <c:pt idx="2">
                  <c:v>ΙΟΥΝΙΟΣ        2015</c:v>
                </c:pt>
                <c:pt idx="3">
                  <c:v>ΙΟΥΝΙΟΣ             2016</c:v>
                </c:pt>
                <c:pt idx="4">
                  <c:v>ΜΑΙΟΣ         2017</c:v>
                </c:pt>
                <c:pt idx="5">
                  <c:v>ΙΟΥΛΙΟΣ             2018</c:v>
                </c:pt>
                <c:pt idx="6">
                  <c:v>ΙΟΥΝΙΟΣ        2019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0.50800000000000001</c:v>
                </c:pt>
                <c:pt idx="1">
                  <c:v>0.32700000000000001</c:v>
                </c:pt>
                <c:pt idx="2">
                  <c:v>0.53300000000000003</c:v>
                </c:pt>
                <c:pt idx="3">
                  <c:v>0.62</c:v>
                </c:pt>
                <c:pt idx="4">
                  <c:v>0.51800000000000002</c:v>
                </c:pt>
                <c:pt idx="5">
                  <c:v>0.55400000000000005</c:v>
                </c:pt>
                <c:pt idx="6">
                  <c:v>0.44400000000000001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93-584D-ACEA-00A05FEE11C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Νοσοκομεία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593-584D-ACEA-00A05FEE11CF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593-584D-ACEA-00A05FEE11CF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593-584D-ACEA-00A05FEE11CF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593-584D-ACEA-00A05FEE11CF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593-584D-ACEA-00A05FEE11CF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   2012</c:v>
                </c:pt>
                <c:pt idx="1">
                  <c:v>ΑΠΡΙΛΙΟΣ         2013</c:v>
                </c:pt>
                <c:pt idx="2">
                  <c:v>ΙΟΥΝΙΟΣ        2015</c:v>
                </c:pt>
                <c:pt idx="3">
                  <c:v>ΙΟΥΝΙΟΣ             2016</c:v>
                </c:pt>
                <c:pt idx="4">
                  <c:v>ΜΑΙΟΣ         2017</c:v>
                </c:pt>
                <c:pt idx="5">
                  <c:v>ΙΟΥΛΙΟΣ             2018</c:v>
                </c:pt>
                <c:pt idx="6">
                  <c:v>ΙΟΥΝΙΟΣ        2019</c:v>
                </c:pt>
              </c:strCache>
            </c:strRef>
          </c:cat>
          <c:val>
            <c:numRef>
              <c:f>Sheet1!$B$3:$H$3</c:f>
              <c:numCache>
                <c:formatCode>0.0%</c:formatCode>
                <c:ptCount val="7"/>
                <c:pt idx="0">
                  <c:v>0.42299999999999999</c:v>
                </c:pt>
                <c:pt idx="1">
                  <c:v>0.22600000000000001</c:v>
                </c:pt>
                <c:pt idx="2">
                  <c:v>0.34300000000000003</c:v>
                </c:pt>
                <c:pt idx="3">
                  <c:v>0.39400000000000002</c:v>
                </c:pt>
                <c:pt idx="4">
                  <c:v>0.38</c:v>
                </c:pt>
                <c:pt idx="5">
                  <c:v>0.41199999999999998</c:v>
                </c:pt>
                <c:pt idx="6">
                  <c:v>0.34599999999999997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93-584D-ACEA-00A05FEE11C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Συμβεβλημένους Ιατρούς με ΕΟΠΥΥ (ΙΚΑ) 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93-584D-ACEA-00A05FEE11CF}"/>
                </c:ext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93-584D-ACEA-00A05FEE11CF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93-584D-ACEA-00A05FEE11CF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93-584D-ACEA-00A05FEE11CF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93-584D-ACEA-00A05FEE11CF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93-584D-ACEA-00A05FEE11CF}"/>
                </c:ext>
              </c:extLst>
            </c:dLbl>
            <c:spPr>
              <a:solidFill>
                <a:srgbClr val="FFFFFF">
                  <a:lumMod val="65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   2012</c:v>
                </c:pt>
                <c:pt idx="1">
                  <c:v>ΑΠΡΙΛΙΟΣ         2013</c:v>
                </c:pt>
                <c:pt idx="2">
                  <c:v>ΙΟΥΝΙΟΣ        2015</c:v>
                </c:pt>
                <c:pt idx="3">
                  <c:v>ΙΟΥΝΙΟΣ             2016</c:v>
                </c:pt>
                <c:pt idx="4">
                  <c:v>ΜΑΙΟΣ         2017</c:v>
                </c:pt>
                <c:pt idx="5">
                  <c:v>ΙΟΥΛΙΟΣ             2018</c:v>
                </c:pt>
                <c:pt idx="6">
                  <c:v>ΙΟΥΝΙΟΣ        2019</c:v>
                </c:pt>
              </c:strCache>
            </c:strRef>
          </c:cat>
          <c:val>
            <c:numRef>
              <c:f>Sheet1!$B$4:$H$4</c:f>
              <c:numCache>
                <c:formatCode>0.0%</c:formatCode>
                <c:ptCount val="7"/>
                <c:pt idx="0">
                  <c:v>0.28899999999999998</c:v>
                </c:pt>
                <c:pt idx="1">
                  <c:v>0.219</c:v>
                </c:pt>
                <c:pt idx="2">
                  <c:v>0.32700000000000001</c:v>
                </c:pt>
                <c:pt idx="3">
                  <c:v>0.249</c:v>
                </c:pt>
                <c:pt idx="4">
                  <c:v>0.224</c:v>
                </c:pt>
                <c:pt idx="5">
                  <c:v>0.29099999999999998</c:v>
                </c:pt>
                <c:pt idx="6">
                  <c:v>0.29399999999999998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593-584D-ACEA-00A05FEE11C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Ιδιωτικά πολυιατρεία/κλινικές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accent4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   2012</c:v>
                </c:pt>
                <c:pt idx="1">
                  <c:v>ΑΠΡΙΛΙΟΣ         2013</c:v>
                </c:pt>
                <c:pt idx="2">
                  <c:v>ΙΟΥΝΙΟΣ        2015</c:v>
                </c:pt>
                <c:pt idx="3">
                  <c:v>ΙΟΥΝΙΟΣ             2016</c:v>
                </c:pt>
                <c:pt idx="4">
                  <c:v>ΜΑΙΟΣ         2017</c:v>
                </c:pt>
                <c:pt idx="5">
                  <c:v>ΙΟΥΛΙΟΣ             2018</c:v>
                </c:pt>
                <c:pt idx="6">
                  <c:v>ΙΟΥΝΙΟΣ        2019</c:v>
                </c:pt>
              </c:strCache>
            </c:strRef>
          </c:cat>
          <c:val>
            <c:numRef>
              <c:f>Sheet1!$B$5:$H$5</c:f>
              <c:numCache>
                <c:formatCode>0.0%</c:formatCode>
                <c:ptCount val="7"/>
                <c:pt idx="0">
                  <c:v>0.157</c:v>
                </c:pt>
                <c:pt idx="1">
                  <c:v>0.10100000000000001</c:v>
                </c:pt>
                <c:pt idx="2">
                  <c:v>0.17599999999999999</c:v>
                </c:pt>
                <c:pt idx="3">
                  <c:v>0.30299999999999999</c:v>
                </c:pt>
                <c:pt idx="4">
                  <c:v>0.106</c:v>
                </c:pt>
                <c:pt idx="5">
                  <c:v>0.183</c:v>
                </c:pt>
                <c:pt idx="6">
                  <c:v>0.16300000000000001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593-584D-ACEA-00A05FEE11C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Κέντρα υγείας - Ιατρεία ΠΕΔΥ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5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spPr>
              <a:solidFill>
                <a:srgbClr val="00B0F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   2012</c:v>
                </c:pt>
                <c:pt idx="1">
                  <c:v>ΑΠΡΙΛΙΟΣ         2013</c:v>
                </c:pt>
                <c:pt idx="2">
                  <c:v>ΙΟΥΝΙΟΣ        2015</c:v>
                </c:pt>
                <c:pt idx="3">
                  <c:v>ΙΟΥΝΙΟΣ             2016</c:v>
                </c:pt>
                <c:pt idx="4">
                  <c:v>ΜΑΙΟΣ         2017</c:v>
                </c:pt>
                <c:pt idx="5">
                  <c:v>ΙΟΥΛΙΟΣ             2018</c:v>
                </c:pt>
                <c:pt idx="6">
                  <c:v>ΙΟΥΝΙΟΣ        2019</c:v>
                </c:pt>
              </c:strCache>
            </c:strRef>
          </c:cat>
          <c:val>
            <c:numRef>
              <c:f>Sheet1!$B$6:$H$6</c:f>
              <c:numCache>
                <c:formatCode>0.0%</c:formatCode>
                <c:ptCount val="7"/>
                <c:pt idx="0">
                  <c:v>0.123</c:v>
                </c:pt>
                <c:pt idx="1">
                  <c:v>8.3000000000000004E-2</c:v>
                </c:pt>
                <c:pt idx="2">
                  <c:v>5.6000000000000001E-2</c:v>
                </c:pt>
                <c:pt idx="3">
                  <c:v>0.15</c:v>
                </c:pt>
                <c:pt idx="4">
                  <c:v>5.7000000000000002E-2</c:v>
                </c:pt>
                <c:pt idx="5">
                  <c:v>0.125</c:v>
                </c:pt>
                <c:pt idx="6">
                  <c:v>0.112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593-584D-ACEA-00A05FEE11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6111111111111108E-2"/>
          <c:y val="2.8023474021478062E-2"/>
          <c:w val="0.9630764435695538"/>
          <c:h val="0.168659602813444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666666666666666E-2"/>
          <c:y val="0.17903019248124608"/>
          <c:w val="0.85833333333333339"/>
          <c:h val="0.6198174985555550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Μόνο όταν υπάρχει κάποιο σοβαρό πρόβλημα υγείας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47-7142-A73C-F2690C408578}"/>
                </c:ext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2012</c:v>
                </c:pt>
                <c:pt idx="1">
                  <c:v>ΑΠΡΙΛΙΟΣ           2013</c:v>
                </c:pt>
                <c:pt idx="2">
                  <c:v>ΙΟΥΝΙΟΣ           2015</c:v>
                </c:pt>
                <c:pt idx="3">
                  <c:v>ΙΟΥΝΙΟΣ          2016</c:v>
                </c:pt>
                <c:pt idx="4">
                  <c:v>ΜΑΙΟΣ        2017</c:v>
                </c:pt>
                <c:pt idx="5">
                  <c:v>ΙΟΥΛΙΟΣ          2018</c:v>
                </c:pt>
                <c:pt idx="6">
                  <c:v>ΙΟΥΝΙΟΣ          2019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0.433</c:v>
                </c:pt>
                <c:pt idx="1">
                  <c:v>0.372</c:v>
                </c:pt>
                <c:pt idx="2">
                  <c:v>0.441</c:v>
                </c:pt>
                <c:pt idx="3">
                  <c:v>0.45700000000000002</c:v>
                </c:pt>
                <c:pt idx="4">
                  <c:v>0.439</c:v>
                </c:pt>
                <c:pt idx="5">
                  <c:v>0.29499999999999998</c:v>
                </c:pt>
                <c:pt idx="6">
                  <c:v>0.1689373297002725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82-8842-A854-68EAA27C596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Δεν επισκέπτομαι ποτέ ιδιωτικό ιατρό (αυθόρμητα)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47-7142-A73C-F2690C408578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2012</c:v>
                </c:pt>
                <c:pt idx="1">
                  <c:v>ΑΠΡΙΛΙΟΣ           2013</c:v>
                </c:pt>
                <c:pt idx="2">
                  <c:v>ΙΟΥΝΙΟΣ           2015</c:v>
                </c:pt>
                <c:pt idx="3">
                  <c:v>ΙΟΥΝΙΟΣ          2016</c:v>
                </c:pt>
                <c:pt idx="4">
                  <c:v>ΜΑΙΟΣ        2017</c:v>
                </c:pt>
                <c:pt idx="5">
                  <c:v>ΙΟΥΛΙΟΣ          2018</c:v>
                </c:pt>
                <c:pt idx="6">
                  <c:v>ΙΟΥΝΙΟΣ          2019</c:v>
                </c:pt>
              </c:strCache>
            </c:strRef>
          </c:cat>
          <c:val>
            <c:numRef>
              <c:f>Sheet1!$B$3:$H$3</c:f>
              <c:numCache>
                <c:formatCode>0.0%</c:formatCode>
                <c:ptCount val="7"/>
                <c:pt idx="0">
                  <c:v>3.2000000000000001E-2</c:v>
                </c:pt>
                <c:pt idx="1">
                  <c:v>0.26100000000000001</c:v>
                </c:pt>
                <c:pt idx="2">
                  <c:v>0.124</c:v>
                </c:pt>
                <c:pt idx="3">
                  <c:v>7.0999999999999994E-2</c:v>
                </c:pt>
                <c:pt idx="4">
                  <c:v>0.11799999999999999</c:v>
                </c:pt>
                <c:pt idx="5">
                  <c:v>8.5000000000000006E-2</c:v>
                </c:pt>
                <c:pt idx="6">
                  <c:v>0.23160762942779289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82-8842-A854-68EAA27C5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2702209098862645E-2"/>
          <c:y val="5.4706312105165147E-2"/>
          <c:w val="0.96339173228346431"/>
          <c:h val="0.10965672347354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5E-2"/>
          <c:y val="0.20813874311799563"/>
          <c:w val="0.86666666666666659"/>
          <c:h val="0.59070894791880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Μέσω φίλων/γνωστών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ΑΠΡΙΛΙΟΣ         2013</c:v>
                </c:pt>
                <c:pt idx="1">
                  <c:v>ΙΟΥΝΙΟΣ        2015</c:v>
                </c:pt>
                <c:pt idx="2">
                  <c:v>ΙΟΥΝΙΟΣ             2016</c:v>
                </c:pt>
                <c:pt idx="3">
                  <c:v>ΜΑΙΟΣ         2017</c:v>
                </c:pt>
                <c:pt idx="4">
                  <c:v>ΙΟΥΛΙΟΣ             2018</c:v>
                </c:pt>
                <c:pt idx="5">
                  <c:v>ΙΟΥΝΙΟΣ        2019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0.59899999999999998</c:v>
                </c:pt>
                <c:pt idx="1">
                  <c:v>0.65</c:v>
                </c:pt>
                <c:pt idx="2">
                  <c:v>0.55200000000000005</c:v>
                </c:pt>
                <c:pt idx="3">
                  <c:v>0.54300000000000004</c:v>
                </c:pt>
                <c:pt idx="4">
                  <c:v>0.56399999999999995</c:v>
                </c:pt>
                <c:pt idx="5">
                  <c:v>0.64500000000000002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5F-9448-BDF8-89363629D3B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Από σύσταση άλλων γιατρών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C5F-9448-BDF8-89363629D3BA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5F-9448-BDF8-89363629D3BA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5F-9448-BDF8-89363629D3BA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5F-9448-BDF8-89363629D3BA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5F-9448-BDF8-89363629D3BA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5F-9448-BDF8-89363629D3BA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5F-9448-BDF8-89363629D3BA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ΑΠΡΙΛΙΟΣ         2013</c:v>
                </c:pt>
                <c:pt idx="1">
                  <c:v>ΙΟΥΝΙΟΣ        2015</c:v>
                </c:pt>
                <c:pt idx="2">
                  <c:v>ΙΟΥΝΙΟΣ             2016</c:v>
                </c:pt>
                <c:pt idx="3">
                  <c:v>ΜΑΙΟΣ         2017</c:v>
                </c:pt>
                <c:pt idx="4">
                  <c:v>ΙΟΥΛΙΟΣ             2018</c:v>
                </c:pt>
                <c:pt idx="5">
                  <c:v>ΙΟΥΝΙΟΣ        2019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8.5000000000000006E-2</c:v>
                </c:pt>
                <c:pt idx="1">
                  <c:v>0.11600000000000001</c:v>
                </c:pt>
                <c:pt idx="2">
                  <c:v>0.15</c:v>
                </c:pt>
                <c:pt idx="3">
                  <c:v>0.161</c:v>
                </c:pt>
                <c:pt idx="4">
                  <c:v>0.22</c:v>
                </c:pt>
                <c:pt idx="5">
                  <c:v>0.10100000000000001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C5F-9448-BDF8-89363629D3B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Μέσω Internet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5F-9448-BDF8-89363629D3BA}"/>
                </c:ext>
              </c:extLst>
            </c:dLbl>
            <c:dLbl>
              <c:idx val="1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5F-9448-BDF8-89363629D3BA}"/>
                </c:ext>
              </c:extLst>
            </c:dLbl>
            <c:dLbl>
              <c:idx val="2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5F-9448-BDF8-89363629D3BA}"/>
                </c:ext>
              </c:extLst>
            </c:dLbl>
            <c:dLbl>
              <c:idx val="3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5F-9448-BDF8-89363629D3BA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5F-9448-BDF8-89363629D3BA}"/>
                </c:ext>
              </c:extLst>
            </c:dLbl>
            <c:dLbl>
              <c:idx val="5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C5F-9448-BDF8-89363629D3BA}"/>
                </c:ext>
              </c:extLst>
            </c:dLbl>
            <c:spPr>
              <a:solidFill>
                <a:srgbClr val="FFFFFF">
                  <a:lumMod val="65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ΑΠΡΙΛΙΟΣ         2013</c:v>
                </c:pt>
                <c:pt idx="1">
                  <c:v>ΙΟΥΝΙΟΣ        2015</c:v>
                </c:pt>
                <c:pt idx="2">
                  <c:v>ΙΟΥΝΙΟΣ             2016</c:v>
                </c:pt>
                <c:pt idx="3">
                  <c:v>ΜΑΙΟΣ         2017</c:v>
                </c:pt>
                <c:pt idx="4">
                  <c:v>ΙΟΥΛΙΟΣ             2018</c:v>
                </c:pt>
                <c:pt idx="5">
                  <c:v>ΙΟΥΝΙΟΣ        2019</c:v>
                </c:pt>
              </c:strCache>
            </c:strRef>
          </c:cat>
          <c:val>
            <c:numRef>
              <c:f>Sheet1!$B$4:$G$4</c:f>
              <c:numCache>
                <c:formatCode>0.0%</c:formatCode>
                <c:ptCount val="6"/>
                <c:pt idx="0">
                  <c:v>0.108</c:v>
                </c:pt>
                <c:pt idx="1">
                  <c:v>0.114</c:v>
                </c:pt>
                <c:pt idx="2">
                  <c:v>0.122</c:v>
                </c:pt>
                <c:pt idx="3">
                  <c:v>0.128</c:v>
                </c:pt>
                <c:pt idx="4">
                  <c:v>0.10199999999999999</c:v>
                </c:pt>
                <c:pt idx="5">
                  <c:v>9.8000000000000004E-2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C5F-9448-BDF8-89363629D3B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Μέσω τηλεφωνικού καταλόγου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accent4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ΑΠΡΙΛΙΟΣ         2013</c:v>
                </c:pt>
                <c:pt idx="1">
                  <c:v>ΙΟΥΝΙΟΣ        2015</c:v>
                </c:pt>
                <c:pt idx="2">
                  <c:v>ΙΟΥΝΙΟΣ             2016</c:v>
                </c:pt>
                <c:pt idx="3">
                  <c:v>ΜΑΙΟΣ         2017</c:v>
                </c:pt>
                <c:pt idx="4">
                  <c:v>ΙΟΥΛΙΟΣ             2018</c:v>
                </c:pt>
                <c:pt idx="5">
                  <c:v>ΙΟΥΝΙΟΣ        2019</c:v>
                </c:pt>
              </c:strCache>
            </c:strRef>
          </c:cat>
          <c:val>
            <c:numRef>
              <c:f>Sheet1!$B$5:$G$5</c:f>
              <c:numCache>
                <c:formatCode>0.0%</c:formatCode>
                <c:ptCount val="6"/>
                <c:pt idx="0">
                  <c:v>9.8000000000000004E-2</c:v>
                </c:pt>
                <c:pt idx="1">
                  <c:v>6.3E-2</c:v>
                </c:pt>
                <c:pt idx="2">
                  <c:v>7.3999999999999996E-2</c:v>
                </c:pt>
                <c:pt idx="3">
                  <c:v>6.9000000000000006E-2</c:v>
                </c:pt>
                <c:pt idx="4">
                  <c:v>6.6000000000000003E-2</c:v>
                </c:pt>
                <c:pt idx="5">
                  <c:v>6.2E-2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2C5F-9448-BDF8-89363629D3B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Άλλο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5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dLbl>
              <c:idx val="1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C5F-9448-BDF8-89363629D3BA}"/>
                </c:ext>
              </c:extLst>
            </c:dLbl>
            <c:dLbl>
              <c:idx val="2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C5F-9448-BDF8-89363629D3BA}"/>
                </c:ext>
              </c:extLst>
            </c:dLbl>
            <c:dLbl>
              <c:idx val="3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C5F-9448-BDF8-89363629D3BA}"/>
                </c:ext>
              </c:extLst>
            </c:dLbl>
            <c:dLbl>
              <c:idx val="4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C5F-9448-BDF8-89363629D3BA}"/>
                </c:ext>
              </c:extLst>
            </c:dLbl>
            <c:spPr>
              <a:solidFill>
                <a:srgbClr val="00B0F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ΑΠΡΙΛΙΟΣ         2013</c:v>
                </c:pt>
                <c:pt idx="1">
                  <c:v>ΙΟΥΝΙΟΣ        2015</c:v>
                </c:pt>
                <c:pt idx="2">
                  <c:v>ΙΟΥΝΙΟΣ             2016</c:v>
                </c:pt>
                <c:pt idx="3">
                  <c:v>ΜΑΙΟΣ         2017</c:v>
                </c:pt>
                <c:pt idx="4">
                  <c:v>ΙΟΥΛΙΟΣ             2018</c:v>
                </c:pt>
                <c:pt idx="5">
                  <c:v>ΙΟΥΝΙΟΣ        2019</c:v>
                </c:pt>
              </c:strCache>
            </c:strRef>
          </c:cat>
          <c:val>
            <c:numRef>
              <c:f>Sheet1!$B$6:$G$6</c:f>
              <c:numCache>
                <c:formatCode>0.0%</c:formatCode>
                <c:ptCount val="6"/>
                <c:pt idx="0">
                  <c:v>5.8999999999999997E-2</c:v>
                </c:pt>
                <c:pt idx="1">
                  <c:v>1.7000000000000001E-2</c:v>
                </c:pt>
                <c:pt idx="2">
                  <c:v>1.0999999999999999E-2</c:v>
                </c:pt>
                <c:pt idx="3">
                  <c:v>8.9999999999999993E-3</c:v>
                </c:pt>
                <c:pt idx="4">
                  <c:v>4.7E-2</c:v>
                </c:pt>
                <c:pt idx="5">
                  <c:v>7.5999999999999998E-2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2C5F-9448-BDF8-89363629D3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6111111111111108E-2"/>
          <c:y val="2.8023474021478062E-2"/>
          <c:w val="0.9630764435695538"/>
          <c:h val="0.168659602813444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888888888888884E-2"/>
          <c:y val="0.12809022886693439"/>
          <c:w val="0.85972222222222217"/>
          <c:h val="0.670757462169866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...έχει αυξηθεί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2012</c:v>
                </c:pt>
                <c:pt idx="1">
                  <c:v>ΑΠΡΙΛΙΟΣ         2013</c:v>
                </c:pt>
                <c:pt idx="2">
                  <c:v>ΙΟΥΝΙΟΣ          2015</c:v>
                </c:pt>
                <c:pt idx="3">
                  <c:v>ΙΟΥΝΙΟΣ             2016</c:v>
                </c:pt>
                <c:pt idx="4">
                  <c:v>ΜΑΙΟΣ           2017</c:v>
                </c:pt>
                <c:pt idx="5">
                  <c:v>ΙΟΥΛΙΟΣ              2018</c:v>
                </c:pt>
                <c:pt idx="6">
                  <c:v>ΙΟΥΝΙΟΣ          2019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0.433</c:v>
                </c:pt>
                <c:pt idx="1">
                  <c:v>0.41499999999999998</c:v>
                </c:pt>
                <c:pt idx="2">
                  <c:v>0.48299999999999998</c:v>
                </c:pt>
                <c:pt idx="3">
                  <c:v>0.40799999999999997</c:v>
                </c:pt>
                <c:pt idx="4">
                  <c:v>0.36399999999999999</c:v>
                </c:pt>
                <c:pt idx="5">
                  <c:v>0.42699999999999999</c:v>
                </c:pt>
                <c:pt idx="6">
                  <c:v>0.45628415300546499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82-8842-A854-68EAA27C596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…έχει ελαττωθεί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2012</c:v>
                </c:pt>
                <c:pt idx="1">
                  <c:v>ΑΠΡΙΛΙΟΣ         2013</c:v>
                </c:pt>
                <c:pt idx="2">
                  <c:v>ΙΟΥΝΙΟΣ          2015</c:v>
                </c:pt>
                <c:pt idx="3">
                  <c:v>ΙΟΥΝΙΟΣ             2016</c:v>
                </c:pt>
                <c:pt idx="4">
                  <c:v>ΜΑΙΟΣ           2017</c:v>
                </c:pt>
                <c:pt idx="5">
                  <c:v>ΙΟΥΛΙΟΣ              2018</c:v>
                </c:pt>
                <c:pt idx="6">
                  <c:v>ΙΟΥΝΙΟΣ          2019</c:v>
                </c:pt>
              </c:strCache>
            </c:strRef>
          </c:cat>
          <c:val>
            <c:numRef>
              <c:f>Sheet1!$B$3:$H$3</c:f>
              <c:numCache>
                <c:formatCode>0.0%</c:formatCode>
                <c:ptCount val="7"/>
                <c:pt idx="0">
                  <c:v>9.9000000000000005E-2</c:v>
                </c:pt>
                <c:pt idx="1">
                  <c:v>0.23699999999999999</c:v>
                </c:pt>
                <c:pt idx="2">
                  <c:v>0.16300000000000001</c:v>
                </c:pt>
                <c:pt idx="3">
                  <c:v>0.184</c:v>
                </c:pt>
                <c:pt idx="4">
                  <c:v>0.25800000000000001</c:v>
                </c:pt>
                <c:pt idx="5">
                  <c:v>0.14000000000000001</c:v>
                </c:pt>
                <c:pt idx="6">
                  <c:v>8.7431693989071038E-2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82-8842-A854-68EAA27C596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...έχει μείνει ίδιο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C6-CC4A-9B1A-A66DF3E7560A}"/>
                </c:ext>
              </c:extLst>
            </c:dLbl>
            <c:spPr>
              <a:solidFill>
                <a:srgbClr val="FFFFFF">
                  <a:lumMod val="65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2012</c:v>
                </c:pt>
                <c:pt idx="1">
                  <c:v>ΑΠΡΙΛΙΟΣ         2013</c:v>
                </c:pt>
                <c:pt idx="2">
                  <c:v>ΙΟΥΝΙΟΣ          2015</c:v>
                </c:pt>
                <c:pt idx="3">
                  <c:v>ΙΟΥΝΙΟΣ             2016</c:v>
                </c:pt>
                <c:pt idx="4">
                  <c:v>ΜΑΙΟΣ           2017</c:v>
                </c:pt>
                <c:pt idx="5">
                  <c:v>ΙΟΥΛΙΟΣ              2018</c:v>
                </c:pt>
                <c:pt idx="6">
                  <c:v>ΙΟΥΝΙΟΣ          2019</c:v>
                </c:pt>
              </c:strCache>
            </c:strRef>
          </c:cat>
          <c:val>
            <c:numRef>
              <c:f>Sheet1!$B$4:$H$4</c:f>
              <c:numCache>
                <c:formatCode>0.0%</c:formatCode>
                <c:ptCount val="7"/>
                <c:pt idx="0">
                  <c:v>0.105</c:v>
                </c:pt>
                <c:pt idx="1">
                  <c:v>0.24</c:v>
                </c:pt>
                <c:pt idx="2">
                  <c:v>0.24299999999999999</c:v>
                </c:pt>
                <c:pt idx="3">
                  <c:v>0.27800000000000002</c:v>
                </c:pt>
                <c:pt idx="4">
                  <c:v>0.28899999999999998</c:v>
                </c:pt>
                <c:pt idx="5">
                  <c:v>0.34</c:v>
                </c:pt>
                <c:pt idx="6">
                  <c:v>0.2896174863387978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82-8842-A854-68EAA27C5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8535542432195979E-2"/>
          <c:y val="2.8023474021478065E-2"/>
          <c:w val="0.96339173228346431"/>
          <c:h val="0.10965672347354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44444444444443"/>
          <c:y val="0.20813874311799563"/>
          <c:w val="0.71944444444444444"/>
          <c:h val="0.59070894791880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Ναι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3-8144-995A-F26B32B763F4}"/>
                </c:ext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ΙΟΥΛΙΟΣ                                             2018</c:v>
                </c:pt>
                <c:pt idx="1">
                  <c:v>ΙΟΥΝΙΟΣ                                                      2019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0.56999999999999995</c:v>
                </c:pt>
                <c:pt idx="1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43-8144-995A-F26B32B763F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Όχι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ΙΟΥΛΙΟΣ                                             2018</c:v>
                </c:pt>
                <c:pt idx="1">
                  <c:v>ΙΟΥΝΙΟΣ                                                      2019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0.43</c:v>
                </c:pt>
                <c:pt idx="1">
                  <c:v>0.27200000000000002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43-8144-995A-F26B32B763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2702209098862645E-2"/>
          <c:y val="5.4706312105165147E-2"/>
          <c:w val="0.96339173228346431"/>
          <c:h val="0.10965672347354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66666666666667"/>
          <c:y val="0.21056445567105811"/>
          <c:w val="0.77500000000000002"/>
          <c:h val="0.59070894791880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Ναι, θα τη βελτιώσει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85-394A-BC01-1825BD8C74DC}"/>
                </c:ext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85-394A-BC01-1825BD8C74DC}"/>
                </c:ext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ΙΟΥΛΙΟΣ                                                   2018</c:v>
                </c:pt>
                <c:pt idx="1">
                  <c:v>ΙΟΥΝΙΟΣ                                                    2019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0.48</c:v>
                </c:pt>
                <c:pt idx="1">
                  <c:v>0.32100000000000001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85-394A-BC01-1825BD8C74D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Όχι, θα τη δυσκολέψει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85-394A-BC01-1825BD8C74DC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85-394A-BC01-1825BD8C74DC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ΙΟΥΛΙΟΣ                                                   2018</c:v>
                </c:pt>
                <c:pt idx="1">
                  <c:v>ΙΟΥΝΙΟΣ                                                    2019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0.33</c:v>
                </c:pt>
                <c:pt idx="1">
                  <c:v>0.41899999999999998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85-394A-BC01-1825BD8C74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6111111111111108E-2"/>
          <c:y val="2.8023474021478062E-2"/>
          <c:w val="0.9630764435695538"/>
          <c:h val="0.168659602813444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666666666666666E-2"/>
          <c:y val="0.20813874311799563"/>
          <c:w val="0.85416666666666652"/>
          <c:h val="0.59070894791880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Ναι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3C-6A4F-8F6F-797F7E6F6E92}"/>
                </c:ext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  2012</c:v>
                </c:pt>
                <c:pt idx="1">
                  <c:v>ΑΠΡΙΛΙΟΣ          2013</c:v>
                </c:pt>
                <c:pt idx="2">
                  <c:v>ΙΟΥΝΙΟΣ          2015</c:v>
                </c:pt>
                <c:pt idx="3">
                  <c:v>ΙΟΥΝΙΟΣ         2016</c:v>
                </c:pt>
                <c:pt idx="4">
                  <c:v>ΜΑΙΟΣ          2017</c:v>
                </c:pt>
                <c:pt idx="5">
                  <c:v>ΙΟΥΛΙΟΣ           2018</c:v>
                </c:pt>
                <c:pt idx="6">
                  <c:v>ΙΟΥΝΙΟΣ          2019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0.38500000000000001</c:v>
                </c:pt>
                <c:pt idx="1">
                  <c:v>0.65900000000000003</c:v>
                </c:pt>
                <c:pt idx="2">
                  <c:v>0.75600000000000001</c:v>
                </c:pt>
                <c:pt idx="3">
                  <c:v>0.76500000000000001</c:v>
                </c:pt>
                <c:pt idx="4">
                  <c:v>0.72399999999999998</c:v>
                </c:pt>
                <c:pt idx="5">
                  <c:v>0.72099999999999997</c:v>
                </c:pt>
                <c:pt idx="6">
                  <c:v>0.65600000000000003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82-8842-A854-68EAA27C596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Όχι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3C-6A4F-8F6F-797F7E6F6E92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  2012</c:v>
                </c:pt>
                <c:pt idx="1">
                  <c:v>ΑΠΡΙΛΙΟΣ          2013</c:v>
                </c:pt>
                <c:pt idx="2">
                  <c:v>ΙΟΥΝΙΟΣ          2015</c:v>
                </c:pt>
                <c:pt idx="3">
                  <c:v>ΙΟΥΝΙΟΣ         2016</c:v>
                </c:pt>
                <c:pt idx="4">
                  <c:v>ΜΑΙΟΣ          2017</c:v>
                </c:pt>
                <c:pt idx="5">
                  <c:v>ΙΟΥΛΙΟΣ           2018</c:v>
                </c:pt>
                <c:pt idx="6">
                  <c:v>ΙΟΥΝΙΟΣ          2019</c:v>
                </c:pt>
              </c:strCache>
            </c:strRef>
          </c:cat>
          <c:val>
            <c:numRef>
              <c:f>Sheet1!$B$3:$H$3</c:f>
              <c:numCache>
                <c:formatCode>0.0%</c:formatCode>
                <c:ptCount val="7"/>
                <c:pt idx="0">
                  <c:v>0.60299999999999998</c:v>
                </c:pt>
                <c:pt idx="1">
                  <c:v>0.32200000000000001</c:v>
                </c:pt>
                <c:pt idx="2">
                  <c:v>0.24399999999999999</c:v>
                </c:pt>
                <c:pt idx="3">
                  <c:v>0.23499999999999999</c:v>
                </c:pt>
                <c:pt idx="4">
                  <c:v>0.27600000000000002</c:v>
                </c:pt>
                <c:pt idx="5">
                  <c:v>0.27900000000000003</c:v>
                </c:pt>
                <c:pt idx="6">
                  <c:v>0.33100000000000002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82-8842-A854-68EAA27C5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2702209098862645E-2"/>
          <c:y val="5.4706312105165147E-2"/>
          <c:w val="0.96339173228346431"/>
          <c:h val="0.10965672347354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277777777777782E-2"/>
          <c:y val="0.20813874311799563"/>
          <c:w val="0.86250000000000004"/>
          <c:h val="0.59070894791880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Θετικά/Μάλλον θετικά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     2012</c:v>
                </c:pt>
                <c:pt idx="1">
                  <c:v>ΑΠΡΙΛΙΟΣ             2013</c:v>
                </c:pt>
                <c:pt idx="2">
                  <c:v>ΙΟΥΝΙΟΣ               2015</c:v>
                </c:pt>
                <c:pt idx="3">
                  <c:v>ΙΟΥΝΙΟΣ              2016</c:v>
                </c:pt>
                <c:pt idx="4">
                  <c:v>ΜΑΙΟΣ             2017</c:v>
                </c:pt>
                <c:pt idx="5">
                  <c:v>ΙΟΥΛΙΟΣ             2018</c:v>
                </c:pt>
                <c:pt idx="6">
                  <c:v>ΙΟΥΝΙΟΣ              2019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0.54700000000000004</c:v>
                </c:pt>
                <c:pt idx="1">
                  <c:v>0.47399999999999998</c:v>
                </c:pt>
                <c:pt idx="2">
                  <c:v>0.49299999999999999</c:v>
                </c:pt>
                <c:pt idx="3">
                  <c:v>0.497</c:v>
                </c:pt>
                <c:pt idx="4">
                  <c:v>0.41699999999999998</c:v>
                </c:pt>
                <c:pt idx="5">
                  <c:v>0.61499999999999999</c:v>
                </c:pt>
                <c:pt idx="6">
                  <c:v>0.55186721991701249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82-8842-A854-68EAA27C596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Αρνητικά/Μάλλον αρνητικά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82-0C4F-B2C4-B8DC3179D957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82-0C4F-B2C4-B8DC3179D957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     2012</c:v>
                </c:pt>
                <c:pt idx="1">
                  <c:v>ΑΠΡΙΛΙΟΣ             2013</c:v>
                </c:pt>
                <c:pt idx="2">
                  <c:v>ΙΟΥΝΙΟΣ               2015</c:v>
                </c:pt>
                <c:pt idx="3">
                  <c:v>ΙΟΥΝΙΟΣ              2016</c:v>
                </c:pt>
                <c:pt idx="4">
                  <c:v>ΜΑΙΟΣ             2017</c:v>
                </c:pt>
                <c:pt idx="5">
                  <c:v>ΙΟΥΛΙΟΣ             2018</c:v>
                </c:pt>
                <c:pt idx="6">
                  <c:v>ΙΟΥΝΙΟΣ              2019</c:v>
                </c:pt>
              </c:strCache>
            </c:strRef>
          </c:cat>
          <c:val>
            <c:numRef>
              <c:f>Sheet1!$B$3:$H$3</c:f>
              <c:numCache>
                <c:formatCode>0.0%</c:formatCode>
                <c:ptCount val="7"/>
                <c:pt idx="0">
                  <c:v>0.38800000000000001</c:v>
                </c:pt>
                <c:pt idx="1">
                  <c:v>0.36</c:v>
                </c:pt>
                <c:pt idx="2">
                  <c:v>0.26400000000000001</c:v>
                </c:pt>
                <c:pt idx="3">
                  <c:v>0.184</c:v>
                </c:pt>
                <c:pt idx="4">
                  <c:v>9.8000000000000004E-2</c:v>
                </c:pt>
                <c:pt idx="5">
                  <c:v>0.25600000000000001</c:v>
                </c:pt>
                <c:pt idx="6">
                  <c:v>0.29045643153526979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82-8842-A854-68EAA27C596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Ούτε-ούτε (αυθ.)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82-0C4F-B2C4-B8DC3179D957}"/>
                </c:ext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82-0C4F-B2C4-B8DC3179D957}"/>
                </c:ext>
              </c:extLst>
            </c:dLbl>
            <c:spPr>
              <a:solidFill>
                <a:srgbClr val="FFFFFF">
                  <a:lumMod val="65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ΑΠΡΙΛΙΟΣ             2012</c:v>
                </c:pt>
                <c:pt idx="1">
                  <c:v>ΑΠΡΙΛΙΟΣ             2013</c:v>
                </c:pt>
                <c:pt idx="2">
                  <c:v>ΙΟΥΝΙΟΣ               2015</c:v>
                </c:pt>
                <c:pt idx="3">
                  <c:v>ΙΟΥΝΙΟΣ              2016</c:v>
                </c:pt>
                <c:pt idx="4">
                  <c:v>ΜΑΙΟΣ             2017</c:v>
                </c:pt>
                <c:pt idx="5">
                  <c:v>ΙΟΥΛΙΟΣ             2018</c:v>
                </c:pt>
                <c:pt idx="6">
                  <c:v>ΙΟΥΝΙΟΣ              2019</c:v>
                </c:pt>
              </c:strCache>
            </c:strRef>
          </c:cat>
          <c:val>
            <c:numRef>
              <c:f>Sheet1!$B$4:$H$4</c:f>
              <c:numCache>
                <c:formatCode>0.0%</c:formatCode>
                <c:ptCount val="7"/>
                <c:pt idx="0">
                  <c:v>5.0999999999999997E-2</c:v>
                </c:pt>
                <c:pt idx="1">
                  <c:v>0.16</c:v>
                </c:pt>
                <c:pt idx="2">
                  <c:v>0.23499999999999999</c:v>
                </c:pt>
                <c:pt idx="3">
                  <c:v>0.30399999999999999</c:v>
                </c:pt>
                <c:pt idx="4">
                  <c:v>0.20899999999999999</c:v>
                </c:pt>
                <c:pt idx="5">
                  <c:v>0.128</c:v>
                </c:pt>
                <c:pt idx="6">
                  <c:v>0.1369294605809129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82-8842-A854-68EAA27C5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1626159"/>
        <c:axId val="441613599"/>
      </c:lineChart>
      <c:catAx>
        <c:axId val="44162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1613599"/>
        <c:crosses val="autoZero"/>
        <c:auto val="1"/>
        <c:lblAlgn val="ctr"/>
        <c:lblOffset val="300"/>
        <c:noMultiLvlLbl val="0"/>
      </c:catAx>
      <c:valAx>
        <c:axId val="441613599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162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2702209098862645E-2"/>
          <c:y val="5.4706312105165147E-2"/>
          <c:w val="0.96339173228346431"/>
          <c:h val="0.10965672347354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9A79FFE-5CE2-F540-ADF6-DF66AE64B9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D221E84-59C4-2140-B634-6E56CC8F00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5E238ED-1AF9-014D-8186-8AC40060F8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08563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A2E567BE-FA43-3D45-95C1-8B3DECF16A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2DC3F70C-C410-5D49-AC88-D56715196F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B9C09F0E-4232-844B-8250-469C61A723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2F5504-51F9-A74B-879E-D8CC0AED98D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Θέση εικόνας διαφάνειας">
            <a:extLst>
              <a:ext uri="{FF2B5EF4-FFF2-40B4-BE49-F238E27FC236}">
                <a16:creationId xmlns:a16="http://schemas.microsoft.com/office/drawing/2014/main" id="{79B4DCD4-E008-1C42-8FD7-FD5416769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2 - Θέση σημειώσεων">
            <a:extLst>
              <a:ext uri="{FF2B5EF4-FFF2-40B4-BE49-F238E27FC236}">
                <a16:creationId xmlns:a16="http://schemas.microsoft.com/office/drawing/2014/main" id="{BC4FFD10-1EA3-6441-AE01-512E9DF78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D930C0-5097-1B44-850B-FA82C1780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5D800-7A5E-BB47-92D4-6B562B823709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A61210-40B6-974F-9F5C-EFAE3DE57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00E090-82B0-644B-A4D4-54C3FBF64D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9980-3BDB-E944-910E-412F1C1E7A5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2875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95257E-0DB7-1A4B-AE00-A28063F9F2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CBF6C-0A05-BF48-A059-C003A695D58E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F33588-2A0A-3549-A181-CE06B100A5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93FF0A-4783-F64F-B01F-09BA245984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A1C3F-3C0F-E342-A4AD-3A2F7D54F70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9181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1D273D-E2CA-5C44-893D-4B49769D2E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6788E-790E-C84E-9B7A-5E7A6E8DB80E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E794CD-1465-3E41-8AFF-C7132C96FD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6E07C4-22C9-E841-B5FA-FA4BECF328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F0B4B-B948-FF43-A1CC-6A75E7A1CD7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0058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Τίτλος και Γράφη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γραφήματος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C1A324-0324-D341-9813-D86F153DF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223FE-CFA2-6648-8D3C-56533D3BDB63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3C0F8-FBD3-0740-AB9C-40A83CC5A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214359-D745-7240-9A86-9F1F791DA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607AC-4D63-AE47-BDD8-81BC03B3DF7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5795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B598AA-A056-AE41-A5E1-E5A4CB8B26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D4BB-D998-3640-BE78-A838165E8719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5DD8C2-F168-CD43-81C5-F0BDCD7F97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AD3290-F208-8542-8F1A-2CF76810A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D463B-89C4-274B-BBB9-6A275D56258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1452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8933E9-2DF5-434E-8F39-07F1F47352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1C83-2AD6-AF4C-8AD9-718406EDC337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D03189-DD5F-9B4B-B102-EB7EAE683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1B41E9-773B-A644-942A-843D4D9F34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0BD0B-7B0B-4E4F-A292-62B58129C04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2755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D50EC-233C-824E-90F0-82C068543D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7CCFD-053B-1646-A32A-A39848E30C99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08F29-3076-0C44-8E5A-9A0F3150DD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B7DDBE-73DC-3A4C-811D-04129EC936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E3500-E5F5-664C-B219-805BB5EC56C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2887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AE59F8-A5E1-0744-946A-1A4110CD42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7A609-211D-0A4B-9D46-CBB7AA6E40A4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CA3236-24F9-014A-A52D-7120781073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81FEAB-99B3-C546-90DA-5AA047D0A9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D87D1-69C9-A547-85A9-864C99E3B36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77630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FAEE8BE-109D-964A-9FD6-341E85426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73EF8-FD93-3C48-A878-213F89055E01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941CEB-BC0A-574E-A81E-1FF007512B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E2ABDC-26BB-304F-A1BC-34B0EC292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FBF0B-6D26-CF4C-A6AC-58BF41F2209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6848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CDAFD5-4B26-9B46-9529-AE8F71D8E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A074-7173-534B-9D7D-4B2F4AB2C8EC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6EFEC7-7336-0749-84A4-09EBBBE0B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080095-E671-CE45-AB95-0CAEF83BE9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81BD4-4C17-8F40-B4D7-4A70C7BBAEF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07448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6EEDA5-7BA2-4048-8347-62E2A7579A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71D22-875C-0442-9D4B-647E6D272156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F6F5B4-6E4C-BF47-8CAE-FF949EA084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44D2EA-4944-3840-83A5-27E7ED6EA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BF1A-DA08-0D47-90B3-6C7A2067C58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98444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162552-AC58-AD4B-AAE5-53DFE90815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0BC07-29C3-1148-893A-F95149BAC4D2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881714-1D98-7242-A0A8-AEBE55FB1F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20B03A-750E-1746-892A-1E336679BE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9B837-D048-854F-82D3-D93D29C7CE0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5850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63B7714-E2C8-8243-9111-70C0CFCC0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Κάντε κλικ για επεξεργασία του τίτλου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C1BF57-1574-E145-8C52-898BC0A54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2EC7D5-D3F9-8C4D-B9D2-409B06784D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1ADC53A5-53E3-9240-A21D-6C266555607F}" type="datetime1">
              <a:rPr lang="el-GR"/>
              <a:pPr>
                <a:defRPr/>
              </a:pPr>
              <a:t>1/7/19</a:t>
            </a:fld>
            <a:endParaRPr 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516B35-A99A-0248-9F6F-E1982DD064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55EEB7-DEE4-6447-925E-9F20273908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E24FCCC-426B-4A44-B53B-4A061408E3D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9" name="Picture 7" descr="Εικόνα1">
            <a:extLst>
              <a:ext uri="{FF2B5EF4-FFF2-40B4-BE49-F238E27FC236}">
                <a16:creationId xmlns:a16="http://schemas.microsoft.com/office/drawing/2014/main" id="{1A99FF87-5B7E-DA48-98E0-76761B5882E5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16238" y="2565400"/>
            <a:ext cx="3311525" cy="313213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259C98B7-2133-DB4F-9AFA-0685FA189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050"/>
            <a:ext cx="9144000" cy="14208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l-GR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ΕΡΕΥΝΑ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ΚΟΙΝΗΣ ΓΝΩΜΗΣ</a:t>
            </a:r>
            <a:br>
              <a:rPr lang="el-GR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για τον </a:t>
            </a:r>
            <a:r>
              <a:rPr lang="el-GR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Ι</a:t>
            </a: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ατρικό </a:t>
            </a:r>
            <a:r>
              <a:rPr lang="el-GR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</a:t>
            </a: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ύλλογο </a:t>
            </a:r>
            <a:r>
              <a:rPr lang="el-GR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Θ</a:t>
            </a: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εσσαλονίκης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9CC1FF01-9053-974D-95D5-E54309EA8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6165850"/>
            <a:ext cx="36718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n-US" sz="1600" dirty="0"/>
              <a:t>Ιούνιος 2019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n-US" sz="1600" b="1" dirty="0"/>
              <a:t>ΣΥΓΚΡΙΤΙΚΕΣ ΔΙΑΦΑΝΕΙΕΣ</a:t>
            </a:r>
          </a:p>
        </p:txBody>
      </p:sp>
      <p:cxnSp>
        <p:nvCxnSpPr>
          <p:cNvPr id="7" name="6 - Ευθεία γραμμή σύνδεσης">
            <a:extLst>
              <a:ext uri="{FF2B5EF4-FFF2-40B4-BE49-F238E27FC236}">
                <a16:creationId xmlns:a16="http://schemas.microsoft.com/office/drawing/2014/main" id="{3D02123F-BE97-E746-B946-B3A9D3FBBBAC}"/>
              </a:ext>
            </a:extLst>
          </p:cNvPr>
          <p:cNvCxnSpPr/>
          <p:nvPr/>
        </p:nvCxnSpPr>
        <p:spPr>
          <a:xfrm>
            <a:off x="2484438" y="6021388"/>
            <a:ext cx="4103687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4 - Θέση αριθμού διαφάνειας">
            <a:extLst>
              <a:ext uri="{FF2B5EF4-FFF2-40B4-BE49-F238E27FC236}">
                <a16:creationId xmlns:a16="http://schemas.microsoft.com/office/drawing/2014/main" id="{9197052B-7497-8545-9AD8-9FC5849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F065B6-AF2C-794D-86AA-D5BFD6B4461F}" type="slidenum">
              <a:rPr lang="el-GR" altLang="en-US" sz="20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l-GR" altLang="en-US" sz="2000"/>
          </a:p>
        </p:txBody>
      </p:sp>
      <p:pic>
        <p:nvPicPr>
          <p:cNvPr id="7" name="Picture 220" descr="Εικόνα1">
            <a:extLst>
              <a:ext uri="{FF2B5EF4-FFF2-40B4-BE49-F238E27FC236}">
                <a16:creationId xmlns:a16="http://schemas.microsoft.com/office/drawing/2014/main" id="{B8A37E95-52CD-9445-BF0E-1CE089BE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B63C0D31-D229-C24B-8577-CC652E62E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655639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Google Shape;168968;p1">
            <a:extLst>
              <a:ext uri="{FF2B5EF4-FFF2-40B4-BE49-F238E27FC236}">
                <a16:creationId xmlns:a16="http://schemas.microsoft.com/office/drawing/2014/main" id="{E4485F63-DCAE-3645-AD52-3D8E4E39F129}"/>
              </a:ext>
            </a:extLst>
          </p:cNvPr>
          <p:cNvSpPr txBox="1"/>
          <p:nvPr/>
        </p:nvSpPr>
        <p:spPr>
          <a:xfrm>
            <a:off x="1714500" y="-9525"/>
            <a:ext cx="7429500" cy="162240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latin typeface="+mj-lt"/>
              </a:rPr>
              <a:t>Και πώς αξιολογείτε αυτές τις υπηρεσίες από τη μέχρι τώρα εμπειρία σας;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el-GR" sz="1800" b="1" i="0" u="none" strike="noStrike" cap="none" dirty="0">
              <a:solidFill>
                <a:schemeClr val="dk2"/>
              </a:solidFill>
              <a:latin typeface="+mj-lt"/>
              <a:ea typeface="Century Gothic"/>
              <a:cs typeface="Century Gothic"/>
              <a:sym typeface="Century Gothic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el-GR" sz="1800" b="1" i="0" u="none" strike="noStrike" cap="none" dirty="0">
              <a:solidFill>
                <a:schemeClr val="dk2"/>
              </a:solidFill>
              <a:latin typeface="+mj-lt"/>
              <a:ea typeface="Century Gothic"/>
              <a:cs typeface="Century Gothic"/>
              <a:sym typeface="Century Gothic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l-GR" sz="12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*βάση όσοι δήλωσαν ότι έχουν κάνει χρήση των διαδικασιών του ΕΟΠΥΥ</a:t>
            </a:r>
          </a:p>
        </p:txBody>
      </p:sp>
    </p:spTree>
    <p:extLst>
      <p:ext uri="{BB962C8B-B14F-4D97-AF65-F5344CB8AC3E}">
        <p14:creationId xmlns:p14="http://schemas.microsoft.com/office/powerpoint/2010/main" val="345977542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4 - Θέση αριθμού διαφάνειας">
            <a:extLst>
              <a:ext uri="{FF2B5EF4-FFF2-40B4-BE49-F238E27FC236}">
                <a16:creationId xmlns:a16="http://schemas.microsoft.com/office/drawing/2014/main" id="{9197052B-7497-8545-9AD8-9FC5849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F065B6-AF2C-794D-86AA-D5BFD6B4461F}" type="slidenum">
              <a:rPr lang="el-GR" altLang="en-US" sz="20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l-GR" altLang="en-US" sz="2000"/>
          </a:p>
        </p:txBody>
      </p:sp>
      <p:pic>
        <p:nvPicPr>
          <p:cNvPr id="7" name="Picture 220" descr="Εικόνα1">
            <a:extLst>
              <a:ext uri="{FF2B5EF4-FFF2-40B4-BE49-F238E27FC236}">
                <a16:creationId xmlns:a16="http://schemas.microsoft.com/office/drawing/2014/main" id="{B8A37E95-52CD-9445-BF0E-1CE089BE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2410F9F1-7CF9-1146-8DC9-7670DF3B5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-9525"/>
            <a:ext cx="7429500" cy="16224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Έχετε κάνει κάποια ιδιωτική ασφάλιση υγείας;</a:t>
            </a:r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D2F73913-6665-A446-B0B4-53623FA63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684120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172503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4 - Θέση αριθμού διαφάνειας">
            <a:extLst>
              <a:ext uri="{FF2B5EF4-FFF2-40B4-BE49-F238E27FC236}">
                <a16:creationId xmlns:a16="http://schemas.microsoft.com/office/drawing/2014/main" id="{9197052B-7497-8545-9AD8-9FC5849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F065B6-AF2C-794D-86AA-D5BFD6B4461F}" type="slidenum">
              <a:rPr lang="el-GR" altLang="en-US" sz="20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l-GR" altLang="en-US" sz="2000"/>
          </a:p>
        </p:txBody>
      </p:sp>
      <p:pic>
        <p:nvPicPr>
          <p:cNvPr id="7" name="Picture 220" descr="Εικόνα1">
            <a:extLst>
              <a:ext uri="{FF2B5EF4-FFF2-40B4-BE49-F238E27FC236}">
                <a16:creationId xmlns:a16="http://schemas.microsoft.com/office/drawing/2014/main" id="{B8A37E95-52CD-9445-BF0E-1CE089BE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B63C0D31-D229-C24B-8577-CC652E62E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156789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2EC1A0D1-EDC2-F64D-B528-477102E0C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-9525"/>
            <a:ext cx="7429500" cy="16224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Πότε την ξεκινήσατε;</a:t>
            </a:r>
          </a:p>
          <a:p>
            <a:pPr algn="ctr" eaLnBrk="1" hangingPunct="1">
              <a:defRPr/>
            </a:pPr>
            <a:endParaRPr lang="el-G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el-G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el-G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 eaLnBrk="1" hangingPunct="1">
              <a:defRPr/>
            </a:pPr>
            <a:r>
              <a:rPr lang="el-GR" sz="12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*βάση όσοι δήλωσαν ότι έχουν κάνει κάποια ιδιωτική ασφάλιση υγείας</a:t>
            </a:r>
            <a:endParaRPr lang="el-GR" sz="2800" dirty="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0371790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6" name="Google Shape;168966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fld id="{00000000-1234-1234-1234-123412341234}" type="slidenum">
              <a:rPr lang="el-G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13</a:t>
            </a:fld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8967" name="Google Shape;168967;p1" descr="Εικόνα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714500" cy="162242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9"/>
              </a:srgbClr>
            </a:outerShdw>
          </a:effectLst>
        </p:spPr>
      </p:pic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3A417129-201D-4747-B5F5-C5E64FCA3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427804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Google Shape;168968;p1">
            <a:extLst>
              <a:ext uri="{FF2B5EF4-FFF2-40B4-BE49-F238E27FC236}">
                <a16:creationId xmlns:a16="http://schemas.microsoft.com/office/drawing/2014/main" id="{5D6C6C5A-92B8-1442-9A47-CEF5D0D7D6FF}"/>
              </a:ext>
            </a:extLst>
          </p:cNvPr>
          <p:cNvSpPr txBox="1"/>
          <p:nvPr/>
        </p:nvSpPr>
        <p:spPr>
          <a:xfrm>
            <a:off x="1714500" y="-9525"/>
            <a:ext cx="7429500" cy="162240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latin typeface="+mj-lt"/>
              </a:rPr>
              <a:t>Θεωρείτε ότι ωφεληθήκατε περισσότερο σε σχέση με την ασφάλισή σας από κάποιο δημόσιο ταμείο;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el-GR" sz="1800" b="1" i="0" u="none" strike="noStrike" cap="none" dirty="0">
              <a:solidFill>
                <a:schemeClr val="dk2"/>
              </a:solidFill>
              <a:latin typeface="+mj-lt"/>
              <a:ea typeface="Century Gothic"/>
              <a:cs typeface="Century Gothic"/>
              <a:sym typeface="Century Gothic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el-GR" sz="1800" b="1" i="0" u="none" strike="noStrike" cap="none" dirty="0">
              <a:solidFill>
                <a:schemeClr val="dk2"/>
              </a:solidFill>
              <a:latin typeface="+mj-lt"/>
              <a:ea typeface="Century Gothic"/>
              <a:cs typeface="Century Gothic"/>
              <a:sym typeface="Century Gothic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l-GR" sz="12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*βάση όσοι δήλωσαν ότι έχουν κάνει κάποια ιδιωτική ασφάλιση υγείας</a:t>
            </a:r>
          </a:p>
        </p:txBody>
      </p:sp>
    </p:spTree>
    <p:extLst>
      <p:ext uri="{BB962C8B-B14F-4D97-AF65-F5344CB8AC3E}">
        <p14:creationId xmlns:p14="http://schemas.microsoft.com/office/powerpoint/2010/main" val="1185681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Εικόνα1">
            <a:extLst>
              <a:ext uri="{FF2B5EF4-FFF2-40B4-BE49-F238E27FC236}">
                <a16:creationId xmlns:a16="http://schemas.microsoft.com/office/drawing/2014/main" id="{6F70BA6D-9AD5-2E47-8857-135BC0EA4CE5}"/>
              </a:ext>
            </a:extLst>
          </p:cNvPr>
          <p:cNvPicPr>
            <a:picLocks noGrp="1" noChangeAspect="1" noChangeArrowheads="1"/>
          </p:cNvPicPr>
          <p:nvPr>
            <p:ph type="chart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75" y="1428750"/>
            <a:ext cx="3408363" cy="32226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6257" name="Rectangle 1">
            <a:extLst>
              <a:ext uri="{FF2B5EF4-FFF2-40B4-BE49-F238E27FC236}">
                <a16:creationId xmlns:a16="http://schemas.microsoft.com/office/drawing/2014/main" id="{5C7B737B-ED2B-474B-ADFC-F11A69E3A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5357976"/>
            <a:ext cx="79295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tabLst>
                <a:tab pos="2636838" algn="ctr"/>
                <a:tab pos="5273675" algn="r"/>
              </a:tabLst>
              <a:defRPr/>
            </a:pPr>
            <a:r>
              <a:rPr lang="el-GR" sz="1100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l-GR" sz="1100" b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Ενωτικών 10 &amp; Αισώπου, 546 27 Θεσσαλονίκη, Τ 2310 262965,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F</a:t>
            </a:r>
            <a:r>
              <a:rPr lang="el-GR" sz="1100" b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2310 262963,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info@tothepoint.gr,</a:t>
            </a:r>
            <a:r>
              <a:rPr lang="el-GR" sz="1100" b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www</a:t>
            </a:r>
            <a:r>
              <a:rPr lang="el-GR" sz="1100" b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tothepoint</a:t>
            </a:r>
            <a:r>
              <a:rPr lang="el-GR" sz="1100" b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gr</a:t>
            </a:r>
            <a:endParaRPr lang="en-US" sz="11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5 - Ευθεία γραμμή σύνδεσης">
            <a:extLst>
              <a:ext uri="{FF2B5EF4-FFF2-40B4-BE49-F238E27FC236}">
                <a16:creationId xmlns:a16="http://schemas.microsoft.com/office/drawing/2014/main" id="{F45800B2-DE22-E342-8C78-EB3E77E03E8C}"/>
              </a:ext>
            </a:extLst>
          </p:cNvPr>
          <p:cNvCxnSpPr/>
          <p:nvPr/>
        </p:nvCxnSpPr>
        <p:spPr>
          <a:xfrm>
            <a:off x="2792413" y="5084763"/>
            <a:ext cx="374491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4 - Θέση αριθμού διαφάνειας">
            <a:extLst>
              <a:ext uri="{FF2B5EF4-FFF2-40B4-BE49-F238E27FC236}">
                <a16:creationId xmlns:a16="http://schemas.microsoft.com/office/drawing/2014/main" id="{9197052B-7497-8545-9AD8-9FC5849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F065B6-AF2C-794D-86AA-D5BFD6B4461F}" type="slidenum">
              <a:rPr lang="el-GR" altLang="en-US" sz="20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l-GR" altLang="en-US" sz="2000"/>
          </a:p>
        </p:txBody>
      </p:sp>
      <p:pic>
        <p:nvPicPr>
          <p:cNvPr id="7" name="Picture 220" descr="Εικόνα1">
            <a:extLst>
              <a:ext uri="{FF2B5EF4-FFF2-40B4-BE49-F238E27FC236}">
                <a16:creationId xmlns:a16="http://schemas.microsoft.com/office/drawing/2014/main" id="{B8A37E95-52CD-9445-BF0E-1CE089BE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2410F9F1-7CF9-1146-8DC9-7670DF3B5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-9525"/>
            <a:ext cx="7429500" cy="16224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Είσαστε γενικά ικανοποιημένος/η ή δυσαρεστημένος/η </a:t>
            </a:r>
          </a:p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από τις προσφερόμενες </a:t>
            </a:r>
            <a:r>
              <a:rPr lang="el-GR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Υπηρεσίες Υγείας</a:t>
            </a: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στη χώρα μας;</a:t>
            </a:r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B63C0D31-D229-C24B-8577-CC652E62E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45760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34759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6" name="Google Shape;168966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fld id="{00000000-1234-1234-1234-123412341234}" type="slidenum">
              <a:rPr lang="el-G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fld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8967" name="Google Shape;168967;p1" descr="Εικόνα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714500" cy="162242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9"/>
              </a:srgbClr>
            </a:outerShdw>
          </a:effectLst>
        </p:spPr>
      </p:pic>
      <p:sp>
        <p:nvSpPr>
          <p:cNvPr id="168968" name="Google Shape;168968;p1"/>
          <p:cNvSpPr txBox="1"/>
          <p:nvPr/>
        </p:nvSpPr>
        <p:spPr>
          <a:xfrm>
            <a:off x="1714500" y="-9525"/>
            <a:ext cx="7429500" cy="162240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latin typeface="+mj-lt"/>
              </a:rPr>
              <a:t>Σε σχέση με την ιατρική σας περίθαλψη, </a:t>
            </a:r>
            <a:endParaRPr lang="en-US" dirty="0">
              <a:latin typeface="+mj-lt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latin typeface="+mj-lt"/>
              </a:rPr>
              <a:t>επισκέπτεστε κυρίως (συχνότερα): </a:t>
            </a:r>
            <a:endParaRPr lang="en-US" dirty="0">
              <a:latin typeface="+mj-lt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j-lt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l-GR" b="1" dirty="0">
                <a:latin typeface="+mj-lt"/>
              </a:rPr>
              <a:t>ΈΩΣ 2 ΕΠΙΛΟΓΕΣ</a:t>
            </a:r>
            <a:endParaRPr sz="1800" b="1" i="0" u="none" strike="noStrike" cap="none" dirty="0">
              <a:solidFill>
                <a:schemeClr val="dk2"/>
              </a:solidFill>
              <a:latin typeface="+mj-lt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3A417129-201D-4747-B5F5-C5E64FCA3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825640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200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4 - Θέση αριθμού διαφάνειας">
            <a:extLst>
              <a:ext uri="{FF2B5EF4-FFF2-40B4-BE49-F238E27FC236}">
                <a16:creationId xmlns:a16="http://schemas.microsoft.com/office/drawing/2014/main" id="{9197052B-7497-8545-9AD8-9FC5849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F065B6-AF2C-794D-86AA-D5BFD6B4461F}" type="slidenum">
              <a:rPr lang="el-GR" altLang="en-US" sz="20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l-GR" altLang="en-US" sz="2000"/>
          </a:p>
        </p:txBody>
      </p:sp>
      <p:pic>
        <p:nvPicPr>
          <p:cNvPr id="7" name="Picture 220" descr="Εικόνα1">
            <a:extLst>
              <a:ext uri="{FF2B5EF4-FFF2-40B4-BE49-F238E27FC236}">
                <a16:creationId xmlns:a16="http://schemas.microsoft.com/office/drawing/2014/main" id="{B8A37E95-52CD-9445-BF0E-1CE089BE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B63C0D31-D229-C24B-8577-CC652E62E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264520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Google Shape;168968;p1">
            <a:extLst>
              <a:ext uri="{FF2B5EF4-FFF2-40B4-BE49-F238E27FC236}">
                <a16:creationId xmlns:a16="http://schemas.microsoft.com/office/drawing/2014/main" id="{8B44C851-831F-AC41-9B94-7601B3C2E843}"/>
              </a:ext>
            </a:extLst>
          </p:cNvPr>
          <p:cNvSpPr txBox="1"/>
          <p:nvPr/>
        </p:nvSpPr>
        <p:spPr>
          <a:xfrm>
            <a:off x="1714500" y="-9525"/>
            <a:ext cx="7429500" cy="162240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latin typeface="+mj-lt"/>
              </a:rPr>
              <a:t>Επισκέπτεστε κάποιον γιατρό (σε ιδιωτικό ιατρείο)….: </a:t>
            </a:r>
            <a:endParaRPr lang="en-US" dirty="0">
              <a:latin typeface="+mj-lt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j-lt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l-GR" b="1" dirty="0">
                <a:latin typeface="+mj-lt"/>
              </a:rPr>
              <a:t>ΜΙΑ ΕΠΙΛΟΓΗ</a:t>
            </a:r>
            <a:endParaRPr sz="1800" b="1" i="0" u="none" strike="noStrike" cap="none" dirty="0">
              <a:solidFill>
                <a:schemeClr val="dk2"/>
              </a:solidFill>
              <a:latin typeface="+mj-lt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9061191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6" name="Google Shape;168966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fld id="{00000000-1234-1234-1234-123412341234}" type="slidenum">
              <a:rPr lang="el-G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fld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8967" name="Google Shape;168967;p1" descr="Εικόνα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714500" cy="162242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9"/>
              </a:srgbClr>
            </a:outerShdw>
          </a:effectLst>
        </p:spPr>
      </p:pic>
      <p:sp>
        <p:nvSpPr>
          <p:cNvPr id="168968" name="Google Shape;168968;p1"/>
          <p:cNvSpPr txBox="1"/>
          <p:nvPr/>
        </p:nvSpPr>
        <p:spPr>
          <a:xfrm>
            <a:off x="1714500" y="-9525"/>
            <a:ext cx="7429500" cy="162240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latin typeface="+mj-lt"/>
              </a:rPr>
              <a:t>Και με ποιον τρόπο βρίσκετε τον (ιδιωτικό) γιατρό που θα επισκεφθείτε;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el-GR" sz="1800" b="1" i="0" u="none" strike="noStrike" cap="none" dirty="0">
              <a:solidFill>
                <a:schemeClr val="dk2"/>
              </a:solidFill>
              <a:latin typeface="+mj-lt"/>
              <a:ea typeface="Century Gothic"/>
              <a:cs typeface="Century Gothic"/>
              <a:sym typeface="Century Gothic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el-GR" b="1" dirty="0">
              <a:solidFill>
                <a:schemeClr val="dk2"/>
              </a:solidFill>
              <a:latin typeface="+mj-lt"/>
              <a:ea typeface="Century Gothic"/>
              <a:cs typeface="Century Gothic"/>
              <a:sym typeface="Century Gothic"/>
            </a:endParaRPr>
          </a:p>
          <a:p>
            <a:pPr lvl="0" algn="r">
              <a:spcBef>
                <a:spcPts val="0"/>
              </a:spcBef>
              <a:spcAft>
                <a:spcPts val="0"/>
              </a:spcAft>
            </a:pPr>
            <a:r>
              <a:rPr lang="el-GR" sz="12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*βάση όσοι δήλωσαν ότι επισκέπτονται γιατρό σε ιδιωτικό γραφείο</a:t>
            </a:r>
            <a:endParaRPr sz="1200" b="1" i="0" u="none" strike="noStrike" cap="none" dirty="0">
              <a:solidFill>
                <a:schemeClr val="dk2"/>
              </a:solidFill>
              <a:latin typeface="+mj-lt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35D62464-D8FE-A143-A894-E97FD12D33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779439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67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4 - Θέση αριθμού διαφάνειας">
            <a:extLst>
              <a:ext uri="{FF2B5EF4-FFF2-40B4-BE49-F238E27FC236}">
                <a16:creationId xmlns:a16="http://schemas.microsoft.com/office/drawing/2014/main" id="{9197052B-7497-8545-9AD8-9FC5849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F065B6-AF2C-794D-86AA-D5BFD6B4461F}" type="slidenum">
              <a:rPr lang="el-GR" altLang="en-US" sz="20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l-GR" altLang="en-US" sz="2000"/>
          </a:p>
        </p:txBody>
      </p:sp>
      <p:pic>
        <p:nvPicPr>
          <p:cNvPr id="7" name="Picture 220" descr="Εικόνα1">
            <a:extLst>
              <a:ext uri="{FF2B5EF4-FFF2-40B4-BE49-F238E27FC236}">
                <a16:creationId xmlns:a16="http://schemas.microsoft.com/office/drawing/2014/main" id="{B8A37E95-52CD-9445-BF0E-1CE089BE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B63C0D31-D229-C24B-8577-CC652E62E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910430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6">
            <a:extLst>
              <a:ext uri="{FF2B5EF4-FFF2-40B4-BE49-F238E27FC236}">
                <a16:creationId xmlns:a16="http://schemas.microsoft.com/office/drawing/2014/main" id="{2DC3DFAD-65E3-6E44-ADA3-84DEBA2BA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-9525"/>
            <a:ext cx="7429500" cy="16224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Θεωρείτε ότι το κόστος των ιατρικών υπηρεσιών </a:t>
            </a:r>
            <a:endParaRPr lang="en-US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τα τελευταία δύο  χρόνια…:</a:t>
            </a:r>
          </a:p>
        </p:txBody>
      </p:sp>
    </p:spTree>
    <p:extLst>
      <p:ext uri="{BB962C8B-B14F-4D97-AF65-F5344CB8AC3E}">
        <p14:creationId xmlns:p14="http://schemas.microsoft.com/office/powerpoint/2010/main" val="69306808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4 - Θέση αριθμού διαφάνειας">
            <a:extLst>
              <a:ext uri="{FF2B5EF4-FFF2-40B4-BE49-F238E27FC236}">
                <a16:creationId xmlns:a16="http://schemas.microsoft.com/office/drawing/2014/main" id="{9197052B-7497-8545-9AD8-9FC5849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F065B6-AF2C-794D-86AA-D5BFD6B4461F}" type="slidenum">
              <a:rPr lang="el-GR" altLang="en-US" sz="20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l-GR" altLang="en-US" sz="2000"/>
          </a:p>
        </p:txBody>
      </p:sp>
      <p:pic>
        <p:nvPicPr>
          <p:cNvPr id="7" name="Picture 220" descr="Εικόνα1">
            <a:extLst>
              <a:ext uri="{FF2B5EF4-FFF2-40B4-BE49-F238E27FC236}">
                <a16:creationId xmlns:a16="http://schemas.microsoft.com/office/drawing/2014/main" id="{B8A37E95-52CD-9445-BF0E-1CE089BE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2410F9F1-7CF9-1146-8DC9-7670DF3B5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-9525"/>
            <a:ext cx="7429500" cy="16224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Γνωρίζετε το θεσμό του οικογενειακού γιατρού;</a:t>
            </a:r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D2F73913-6665-A446-B0B4-53623FA63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278381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01879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4 - Θέση αριθμού διαφάνειας">
            <a:extLst>
              <a:ext uri="{FF2B5EF4-FFF2-40B4-BE49-F238E27FC236}">
                <a16:creationId xmlns:a16="http://schemas.microsoft.com/office/drawing/2014/main" id="{9197052B-7497-8545-9AD8-9FC5849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F065B6-AF2C-794D-86AA-D5BFD6B4461F}" type="slidenum">
              <a:rPr lang="el-GR" altLang="en-US" sz="20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l-GR" altLang="en-US" sz="2000"/>
          </a:p>
        </p:txBody>
      </p:sp>
      <p:pic>
        <p:nvPicPr>
          <p:cNvPr id="7" name="Picture 220" descr="Εικόνα1">
            <a:extLst>
              <a:ext uri="{FF2B5EF4-FFF2-40B4-BE49-F238E27FC236}">
                <a16:creationId xmlns:a16="http://schemas.microsoft.com/office/drawing/2014/main" id="{B8A37E95-52CD-9445-BF0E-1CE089BE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2410F9F1-7CF9-1146-8DC9-7670DF3B5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-9525"/>
            <a:ext cx="7429500" cy="16224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Από αυτά που γνωρίζετε για τον οικογενειακό γιατρό,  </a:t>
            </a:r>
          </a:p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πιστεύετε πως η υποχρεωτική επίσκεψη σε αυτόν (στον Οικ. Γιατρό) προκειμένου να επισκεφθείτε μετά, μέσω του ασφαλιστικού σας φορέα, ειδικό γιατρό (πχ Ορθοπεδικό, ΩΡΛ, οφθαλμίατρο) θα βελτιώσει την σημερινή κατάσταση;</a:t>
            </a:r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BBDFBCB9-5A8C-1349-94EF-C0EDECC73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423693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06418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4 - Θέση αριθμού διαφάνειας">
            <a:extLst>
              <a:ext uri="{FF2B5EF4-FFF2-40B4-BE49-F238E27FC236}">
                <a16:creationId xmlns:a16="http://schemas.microsoft.com/office/drawing/2014/main" id="{9197052B-7497-8545-9AD8-9FC5849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F065B6-AF2C-794D-86AA-D5BFD6B4461F}" type="slidenum">
              <a:rPr lang="el-GR" altLang="en-US" sz="20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l-GR" altLang="en-US" sz="2000"/>
          </a:p>
        </p:txBody>
      </p:sp>
      <p:pic>
        <p:nvPicPr>
          <p:cNvPr id="7" name="Picture 220" descr="Εικόνα1">
            <a:extLst>
              <a:ext uri="{FF2B5EF4-FFF2-40B4-BE49-F238E27FC236}">
                <a16:creationId xmlns:a16="http://schemas.microsoft.com/office/drawing/2014/main" id="{B8A37E95-52CD-9445-BF0E-1CE089BE1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B63C0D31-D229-C24B-8577-CC652E62E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213963"/>
              </p:ext>
            </p:extLst>
          </p:nvPr>
        </p:nvGraphicFramePr>
        <p:xfrm>
          <a:off x="0" y="1622425"/>
          <a:ext cx="91440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6713A120-C546-5946-8C4B-292B9793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-9525"/>
            <a:ext cx="7429500" cy="16224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Έχετε κάνει χρήση των διαδικασιών του ΕΟΠΠΥ </a:t>
            </a:r>
          </a:p>
          <a:p>
            <a:pPr algn="ctr" eaLnBrk="1" hangingPunct="1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(ηλεκτρονική συνταγογράφηση, ραντεβού κλπ.)</a:t>
            </a:r>
          </a:p>
        </p:txBody>
      </p:sp>
    </p:spTree>
    <p:extLst>
      <p:ext uri="{BB962C8B-B14F-4D97-AF65-F5344CB8AC3E}">
        <p14:creationId xmlns:p14="http://schemas.microsoft.com/office/powerpoint/2010/main" val="58229485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303</Words>
  <Application>Microsoft Macintosh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Προεπιλεγμένη σχεδίαση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Dimitris Katsantonis</cp:lastModifiedBy>
  <cp:revision>37</cp:revision>
  <dcterms:modified xsi:type="dcterms:W3CDTF">2019-07-01T11:10:38Z</dcterms:modified>
</cp:coreProperties>
</file>